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56" r:id="rId3"/>
    <p:sldId id="870" r:id="rId4"/>
    <p:sldId id="1298" r:id="rId5"/>
    <p:sldId id="1315" r:id="rId6"/>
    <p:sldId id="1312" r:id="rId7"/>
    <p:sldId id="1213" r:id="rId8"/>
    <p:sldId id="1313" r:id="rId9"/>
    <p:sldId id="1314" r:id="rId10"/>
    <p:sldId id="689" r:id="rId11"/>
    <p:sldId id="1300" r:id="rId12"/>
    <p:sldId id="1299" r:id="rId13"/>
    <p:sldId id="1301" r:id="rId14"/>
    <p:sldId id="1302" r:id="rId15"/>
    <p:sldId id="1303" r:id="rId16"/>
    <p:sldId id="1304" r:id="rId17"/>
    <p:sldId id="1305" r:id="rId18"/>
    <p:sldId id="1306" r:id="rId19"/>
    <p:sldId id="1307" r:id="rId20"/>
    <p:sldId id="1308" r:id="rId21"/>
    <p:sldId id="1309" r:id="rId22"/>
    <p:sldId id="1311" r:id="rId23"/>
    <p:sldId id="280" r:id="rId24"/>
  </p:sldIdLst>
  <p:sldSz cx="12192000" cy="6858000"/>
  <p:notesSz cx="6797675" cy="9928225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1">
          <p15:clr>
            <a:srgbClr val="A4A3A4"/>
          </p15:clr>
        </p15:guide>
        <p15:guide id="2" pos="39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9E03"/>
    <a:srgbClr val="4472C4"/>
    <a:srgbClr val="000000"/>
    <a:srgbClr val="2F5597"/>
    <a:srgbClr val="0B8DE5"/>
    <a:srgbClr val="0066FF"/>
    <a:srgbClr val="FF0000"/>
    <a:srgbClr val="EA9C34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4" autoAdjust="0"/>
    <p:restoredTop sz="93083" autoAdjust="0"/>
  </p:normalViewPr>
  <p:slideViewPr>
    <p:cSldViewPr snapToGrid="0">
      <p:cViewPr varScale="1">
        <p:scale>
          <a:sx n="104" d="100"/>
          <a:sy n="104" d="100"/>
        </p:scale>
        <p:origin x="96" y="96"/>
      </p:cViewPr>
      <p:guideLst>
        <p:guide orient="horz" pos="2031"/>
        <p:guide pos="39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926"/>
    </p:cViewPr>
  </p:sorter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271-3041-4D50-9B6F-2B4C8638EBEC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2C57A-9375-4CA5-8EF4-7FB65C279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B4FBD-32EF-4331-8F9B-5DD0D1B28551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8EF4E-491B-4089-BC41-60B9D39AD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88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24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339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967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36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26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同时网上办事大厅也可以在手机上使用，将传统业务流程电子化，让数据多找路、师生少跑腿。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02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35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764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75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67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利用学校已建成的数据中心，以西北大学企业号为载体，构建西北大学移动校园平台，为学校师生提供全方位的服务和管理。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64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55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77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EF4E-491B-4089-BC41-60B9D39AD61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6817" y="641582"/>
            <a:ext cx="9330071" cy="6220047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2587740" y="1387265"/>
            <a:ext cx="1292662" cy="28494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第    篇</a:t>
            </a:r>
          </a:p>
        </p:txBody>
      </p:sp>
      <p:sp>
        <p:nvSpPr>
          <p:cNvPr id="17" name="椭圆 16"/>
          <p:cNvSpPr/>
          <p:nvPr userDrawn="1"/>
        </p:nvSpPr>
        <p:spPr>
          <a:xfrm>
            <a:off x="2458844" y="2429679"/>
            <a:ext cx="764670" cy="7646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 panose="020B0604020202020204" pitchFamily="34" charset="0"/>
              </a:rPr>
              <a:t>壹</a:t>
            </a: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660646" y="0"/>
            <a:ext cx="400110" cy="3742498"/>
            <a:chOff x="1660646" y="0"/>
            <a:chExt cx="400110" cy="3742498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860701" y="0"/>
              <a:ext cx="0" cy="109515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660646" y="1103699"/>
              <a:ext cx="400110" cy="2638799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Ebrima" panose="02000000000000000000" pitchFamily="2" charset="0"/>
                </a:rPr>
                <a:t>NORTHWESTERN UNIVERSITY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brima" panose="02000000000000000000" pitchFamily="2" charset="0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3838000" y="2429679"/>
            <a:ext cx="553998" cy="4389675"/>
            <a:chOff x="5387498" y="1887268"/>
            <a:chExt cx="553998" cy="4389675"/>
          </a:xfrm>
        </p:grpSpPr>
        <p:sp>
          <p:nvSpPr>
            <p:cNvPr id="22" name="文本框 21"/>
            <p:cNvSpPr txBox="1"/>
            <p:nvPr/>
          </p:nvSpPr>
          <p:spPr>
            <a:xfrm>
              <a:off x="5387498" y="1887268"/>
              <a:ext cx="553998" cy="35811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2400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智慧校园建设势在必行</a:t>
              </a:r>
            </a:p>
          </p:txBody>
        </p:sp>
        <p:cxnSp>
          <p:nvCxnSpPr>
            <p:cNvPr id="23" name="直接连接符 22"/>
            <p:cNvCxnSpPr>
              <a:stCxn id="22" idx="2"/>
            </p:cNvCxnSpPr>
            <p:nvPr/>
          </p:nvCxnSpPr>
          <p:spPr>
            <a:xfrm>
              <a:off x="5664497" y="5468393"/>
              <a:ext cx="0" cy="80855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57" y="308064"/>
            <a:ext cx="2328874" cy="29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57" y="308064"/>
            <a:ext cx="2328874" cy="29873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623843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38200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53269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0" y="871671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 title="biaoti "/>
          <p:cNvSpPr>
            <a:spLocks noGrp="1"/>
          </p:cNvSpPr>
          <p:nvPr>
            <p:ph type="title"/>
          </p:nvPr>
        </p:nvSpPr>
        <p:spPr>
          <a:xfrm>
            <a:off x="1190002" y="0"/>
            <a:ext cx="7198895" cy="587776"/>
          </a:xfrm>
        </p:spPr>
        <p:txBody>
          <a:bodyPr tIns="288000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5" y="233045"/>
            <a:ext cx="992505" cy="3194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0" y="871671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 title="biaoti "/>
          <p:cNvSpPr>
            <a:spLocks noGrp="1"/>
          </p:cNvSpPr>
          <p:nvPr>
            <p:ph type="title"/>
          </p:nvPr>
        </p:nvSpPr>
        <p:spPr>
          <a:xfrm>
            <a:off x="1190002" y="0"/>
            <a:ext cx="7198895" cy="587776"/>
          </a:xfrm>
        </p:spPr>
        <p:txBody>
          <a:bodyPr tIns="288000">
            <a:no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38" y="122104"/>
            <a:ext cx="1891345" cy="630448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739775" y="187960"/>
            <a:ext cx="379730" cy="379730"/>
          </a:xfrm>
          <a:prstGeom prst="ellipse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890689"/>
            <a:ext cx="12192000" cy="5967311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23843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38200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53269" y="0"/>
            <a:ext cx="136733" cy="606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0" y="871671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 title="biaoti "/>
          <p:cNvSpPr>
            <a:spLocks noGrp="1"/>
          </p:cNvSpPr>
          <p:nvPr>
            <p:ph type="title"/>
          </p:nvPr>
        </p:nvSpPr>
        <p:spPr>
          <a:xfrm>
            <a:off x="1190002" y="0"/>
            <a:ext cx="7198895" cy="587776"/>
          </a:xfrm>
        </p:spPr>
        <p:txBody>
          <a:bodyPr tIns="288000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0"/>
          <a:stretch>
            <a:fillRect/>
          </a:stretch>
        </p:blipFill>
        <p:spPr>
          <a:xfrm>
            <a:off x="0" y="5153114"/>
            <a:ext cx="12192000" cy="17048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78" y="6418306"/>
            <a:ext cx="2328874" cy="2987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38" y="122104"/>
            <a:ext cx="1891345" cy="630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0BC5-CB5C-4FC0-80FD-57771F6B3BEF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8B21-33E0-4B70-9623-0A3F2AA8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5876-30D2-4FC8-AF56-AB48AE0DDA04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E43C-0117-45EB-9632-EE2C269D3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未标题-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5" y="-5080"/>
            <a:ext cx="12209780" cy="68681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62380" y="4336829"/>
            <a:ext cx="2952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04220" y="1784571"/>
            <a:ext cx="5349667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西北大学网上办事大厅及微信企业号推广介绍</a:t>
            </a:r>
            <a:endParaRPr lang="zh-CN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54723" y="3885926"/>
            <a:ext cx="289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现代教育技术中心</a:t>
            </a: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71BA0016-C964-44AD-A3F5-CD3D00E3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99" y="259884"/>
            <a:ext cx="2615587" cy="33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2CEBF89-8556-4868-B12D-027279A2D566}"/>
              </a:ext>
            </a:extLst>
          </p:cNvPr>
          <p:cNvSpPr txBox="1"/>
          <p:nvPr/>
        </p:nvSpPr>
        <p:spPr>
          <a:xfrm>
            <a:off x="6154722" y="4371150"/>
            <a:ext cx="289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佀洁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6AB9020-1082-4C69-8B9D-519FA99F8197}"/>
              </a:ext>
            </a:extLst>
          </p:cNvPr>
          <p:cNvSpPr/>
          <p:nvPr/>
        </p:nvSpPr>
        <p:spPr>
          <a:xfrm>
            <a:off x="1353824" y="1176177"/>
            <a:ext cx="9098875" cy="188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进一步推进管理信息化，提高工作效率，我单位配合校内相关单位（处室、部门）开发建成了我校的“网上办事大厅”。“网上办事大厅”将学校各管理部门的业务从“线下”搬到“线上”，通过业务网上办理，逐步实现“让信息多跑路、让师生少跑路”。目前，该平台已建设完成，并投入试运行。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3AA97B7-B34D-41BC-B1BF-C6C78B75BB29}"/>
              </a:ext>
            </a:extLst>
          </p:cNvPr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网上办事大厅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052321-733C-4355-A2CA-2F61BA71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56" y="3393945"/>
            <a:ext cx="11507288" cy="13559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DF776D-A8E1-4D9E-8ED6-53D80D54A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56" y="4960993"/>
            <a:ext cx="11507288" cy="15081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005445F-FF55-4BCD-AD54-AE437185A10C}"/>
              </a:ext>
            </a:extLst>
          </p:cNvPr>
          <p:cNvCxnSpPr>
            <a:cxnSpLocks/>
          </p:cNvCxnSpPr>
          <p:nvPr/>
        </p:nvCxnSpPr>
        <p:spPr>
          <a:xfrm flipH="1" flipV="1">
            <a:off x="8702566" y="3608790"/>
            <a:ext cx="189186" cy="285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33870A0-6C0E-49AE-B6BB-67FE908C7078}"/>
              </a:ext>
            </a:extLst>
          </p:cNvPr>
          <p:cNvCxnSpPr>
            <a:cxnSpLocks/>
          </p:cNvCxnSpPr>
          <p:nvPr/>
        </p:nvCxnSpPr>
        <p:spPr>
          <a:xfrm flipH="1" flipV="1">
            <a:off x="11009587" y="5751924"/>
            <a:ext cx="325821" cy="365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EA702B4-77C1-4D2F-A5B1-290802DD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27" y="2393316"/>
            <a:ext cx="2860675" cy="39839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870875A-C1E5-4466-AD48-03D6A02803F1}"/>
              </a:ext>
            </a:extLst>
          </p:cNvPr>
          <p:cNvSpPr/>
          <p:nvPr/>
        </p:nvSpPr>
        <p:spPr>
          <a:xfrm>
            <a:off x="737004" y="1031188"/>
            <a:ext cx="8949286" cy="158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218565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将“线下”服务、管理事务搬到“线上”，完成各类事项的网上审批与流转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defTabSz="1218565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目前可以为师生提供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余项服务，覆盖10余个业务部门</a:t>
            </a:r>
          </a:p>
          <a:p>
            <a:pPr marL="342900" indent="-342900" defTabSz="1218565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计划每年新上流程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个左右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1218565">
              <a:lnSpc>
                <a:spcPct val="150000"/>
              </a:lnSpc>
            </a:pP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BC1B1BB-4B11-4CCA-84B3-9ABA99CF8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90" y="2393316"/>
            <a:ext cx="1838325" cy="3983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506335-DEEE-4965-8DB0-0CEC76E4C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012" y="2393316"/>
            <a:ext cx="2718435" cy="39839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79658B-A977-4730-83CF-2D49789AB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90" y="2393316"/>
            <a:ext cx="1838325" cy="3983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4A849512-89C4-4A5A-BA39-82E275BD02BD}"/>
              </a:ext>
            </a:extLst>
          </p:cNvPr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网上办事大厅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35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B229B673-892A-4FB9-8EEC-5AA0259BBB68}"/>
              </a:ext>
            </a:extLst>
          </p:cNvPr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网上办事大厅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B3AFF1-95A6-45A7-9C6D-DA9B23DE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3" y="1194630"/>
            <a:ext cx="7569674" cy="3754559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FF81DE-5A37-4C8C-9DAA-121818A22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281" y="1823089"/>
            <a:ext cx="7930199" cy="396940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14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EA946BA7-4A1F-4B90-B004-682041AE7238}"/>
              </a:ext>
            </a:extLst>
          </p:cNvPr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网上办事大厅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”--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E30FED-AD33-4169-AA72-39774116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58" y="1098850"/>
            <a:ext cx="6829324" cy="5318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9ACACAFF-BA4E-4A31-A798-A4FDFB43B485}"/>
              </a:ext>
            </a:extLst>
          </p:cNvPr>
          <p:cNvGrpSpPr/>
          <p:nvPr/>
        </p:nvGrpSpPr>
        <p:grpSpPr>
          <a:xfrm>
            <a:off x="8360171" y="851337"/>
            <a:ext cx="2770284" cy="5770179"/>
            <a:chOff x="8128943" y="914400"/>
            <a:chExt cx="2625181" cy="568789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B2B0197-3986-464A-BEAB-B8E656BE4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943" y="914400"/>
              <a:ext cx="2625181" cy="568789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4C9F4B8-B505-4686-8E0B-FA09DA16CD6F}"/>
                </a:ext>
              </a:extLst>
            </p:cNvPr>
            <p:cNvSpPr/>
            <p:nvPr/>
          </p:nvSpPr>
          <p:spPr>
            <a:xfrm>
              <a:off x="9441533" y="6192389"/>
              <a:ext cx="1292772" cy="4099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96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8F2B6B-3B3B-460B-90AD-23766EC5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41" y="1174591"/>
            <a:ext cx="10888717" cy="5434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971382-EB8A-4F0D-B6C9-030C345B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159" y="1874161"/>
            <a:ext cx="8427114" cy="3432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B8EE54-64D6-4DCA-AD00-6B695373C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63" y="2437746"/>
            <a:ext cx="8427113" cy="2735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A960395-5016-428F-B59C-130A4FA22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976" y="2912573"/>
            <a:ext cx="8423339" cy="27708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A9611438-15AC-439E-8D03-08F6E9BAF198}"/>
              </a:ext>
            </a:extLst>
          </p:cNvPr>
          <p:cNvSpPr txBox="1"/>
          <p:nvPr/>
        </p:nvSpPr>
        <p:spPr>
          <a:xfrm>
            <a:off x="1211049" y="0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”--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</a:p>
        </p:txBody>
      </p:sp>
    </p:spTree>
    <p:extLst>
      <p:ext uri="{BB962C8B-B14F-4D97-AF65-F5344CB8AC3E}">
        <p14:creationId xmlns:p14="http://schemas.microsoft.com/office/powerpoint/2010/main" val="2461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CB390B8F-7BD3-494F-B7CE-70357FB179AF}"/>
              </a:ext>
            </a:extLst>
          </p:cNvPr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填报表单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”--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81D253-E272-4C5D-BE7B-59C1CA02E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80" y="910284"/>
            <a:ext cx="6280570" cy="5616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4FDE4A-3C4C-43CC-911C-FFE5E934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141" y="717331"/>
            <a:ext cx="2614940" cy="58095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CDA8102-7227-449F-A127-61459B76B792}"/>
              </a:ext>
            </a:extLst>
          </p:cNvPr>
          <p:cNvSpPr/>
          <p:nvPr/>
        </p:nvSpPr>
        <p:spPr>
          <a:xfrm>
            <a:off x="6356754" y="1250868"/>
            <a:ext cx="538032" cy="3046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86C0999-B5C5-4A29-B1A2-E9DF0DCF7281}"/>
              </a:ext>
            </a:extLst>
          </p:cNvPr>
          <p:cNvSpPr/>
          <p:nvPr/>
        </p:nvSpPr>
        <p:spPr>
          <a:xfrm>
            <a:off x="9136575" y="6140669"/>
            <a:ext cx="648072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80A7F355-F9E7-466E-BF2D-AAC7DBA50483}"/>
              </a:ext>
            </a:extLst>
          </p:cNvPr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查看我的事项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我发起的（申请者）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E16DB1-8C73-4412-A957-F77E51A75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0" y="1087501"/>
            <a:ext cx="10794124" cy="55004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3A7C814-8B2C-41AC-B57A-DD58FD932904}"/>
              </a:ext>
            </a:extLst>
          </p:cNvPr>
          <p:cNvSpPr/>
          <p:nvPr/>
        </p:nvSpPr>
        <p:spPr>
          <a:xfrm>
            <a:off x="9122979" y="3544861"/>
            <a:ext cx="704194" cy="313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1A8CD0-1640-4786-BD61-50E799AED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267" y="2972276"/>
            <a:ext cx="3523809" cy="2342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8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92DBA23D-76CA-4599-BE9E-4F7856E55A48}"/>
              </a:ext>
            </a:extLst>
          </p:cNvPr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查看我的事项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我发起的（申请者）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42EF62-9255-46CF-8401-CD2B32715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72" y="1037822"/>
            <a:ext cx="9144000" cy="43619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0C5CA0-995F-4E73-ACE0-8ED0459A5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90" y="2788743"/>
            <a:ext cx="9144000" cy="3031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2FD68D1-4D22-47F3-B23A-7864E3DBE451}"/>
              </a:ext>
            </a:extLst>
          </p:cNvPr>
          <p:cNvSpPr/>
          <p:nvPr/>
        </p:nvSpPr>
        <p:spPr>
          <a:xfrm>
            <a:off x="1726056" y="1660634"/>
            <a:ext cx="607241" cy="315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25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677742-B6C7-49BA-AF61-1CDA2FAE29AE}"/>
              </a:ext>
            </a:extLst>
          </p:cNvPr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查看我的事项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我的任务（审批者）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B041AE-10E2-4DB0-BEA2-2A58D79D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1" y="880639"/>
            <a:ext cx="7920880" cy="58631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CD2B70-DD66-41F1-B32F-A69A2BC24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295" y="1396007"/>
            <a:ext cx="7704856" cy="57247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C624FA-732C-4A14-99B1-26CDAF8F9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782" y="2139071"/>
            <a:ext cx="9144000" cy="46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739F88B9-3CDA-48B2-BEB8-BE358A7BA837}"/>
              </a:ext>
            </a:extLst>
          </p:cNvPr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网上办事大厅移动端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AFA597-E238-4E86-8050-DA3BAE38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85" y="1289967"/>
            <a:ext cx="2310964" cy="513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8BD003-CC09-44CC-9CFE-E9A4958BC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16" y="1289843"/>
            <a:ext cx="2291697" cy="5135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42072D-83F0-491C-B069-631ADB7A3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80" y="1289838"/>
            <a:ext cx="2291699" cy="5135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4E523E-86A8-40A5-B8A1-745DA8A910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47" y="1289970"/>
            <a:ext cx="2370353" cy="5135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5751FEA-3449-464E-87CB-2373A6EE39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2" y="682187"/>
            <a:ext cx="2779056" cy="6021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4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未标题-1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" y="-26035"/>
            <a:ext cx="12284075" cy="69100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436360" y="1199515"/>
            <a:ext cx="2512695" cy="1006475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汇报内容</a:t>
            </a:r>
          </a:p>
        </p:txBody>
      </p:sp>
      <p:sp>
        <p:nvSpPr>
          <p:cNvPr id="19" name="椭圆 18"/>
          <p:cNvSpPr/>
          <p:nvPr/>
        </p:nvSpPr>
        <p:spPr>
          <a:xfrm>
            <a:off x="6686550" y="2819083"/>
            <a:ext cx="525780" cy="525780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86550" y="3667851"/>
            <a:ext cx="525780" cy="525780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769779" y="2862444"/>
            <a:ext cx="521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77355" y="3720329"/>
            <a:ext cx="401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7456987" y="2863850"/>
            <a:ext cx="2680335" cy="36893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  <a:cs typeface="+mn-ea"/>
                <a:sym typeface="等线" panose="02010600030101010101" charset="-122"/>
              </a:rPr>
              <a:t>微信企业号</a:t>
            </a: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7456986" y="3720329"/>
            <a:ext cx="2680335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  <a:cs typeface="+mn-ea"/>
                <a:sym typeface="等线" panose="02010600030101010101" charset="-122"/>
              </a:rPr>
              <a:t>网上办事大厅</a:t>
            </a:r>
          </a:p>
        </p:txBody>
      </p:sp>
      <p:pic>
        <p:nvPicPr>
          <p:cNvPr id="18" name="图片 13">
            <a:extLst>
              <a:ext uri="{FF2B5EF4-FFF2-40B4-BE49-F238E27FC236}">
                <a16:creationId xmlns:a16="http://schemas.microsoft.com/office/drawing/2014/main" id="{325343C3-E771-4ED1-9050-9A1C9F81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99" y="259884"/>
            <a:ext cx="2615587" cy="33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C7CA060-1ECF-4BF9-8560-85051E9DA6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83" y="4582982"/>
            <a:ext cx="1021018" cy="10210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07EC729-259B-404B-8F74-94816419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6" y="993380"/>
            <a:ext cx="11361683" cy="5303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1881110-7254-4030-B168-8EEE61EF9A27}"/>
              </a:ext>
            </a:extLst>
          </p:cNvPr>
          <p:cNvSpPr txBox="1"/>
          <p:nvPr/>
        </p:nvSpPr>
        <p:spPr>
          <a:xfrm>
            <a:off x="1199015" y="166055"/>
            <a:ext cx="478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网上办事大厅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数据统计</a:t>
            </a:r>
          </a:p>
        </p:txBody>
      </p:sp>
    </p:spTree>
    <p:extLst>
      <p:ext uri="{BB962C8B-B14F-4D97-AF65-F5344CB8AC3E}">
        <p14:creationId xmlns:p14="http://schemas.microsoft.com/office/powerpoint/2010/main" val="9580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B64AA3F-F695-43B1-9479-1DD9BB262D44}"/>
              </a:ext>
            </a:extLst>
          </p:cNvPr>
          <p:cNvSpPr txBox="1"/>
          <p:nvPr/>
        </p:nvSpPr>
        <p:spPr>
          <a:xfrm>
            <a:off x="1199015" y="166055"/>
            <a:ext cx="478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网上办事流程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信息采集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202A2F-01C1-48EA-9B65-EDC7CDDDC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10" y="998620"/>
            <a:ext cx="9261179" cy="56155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517DAB6-1190-4B1D-81CC-A3D69E0C0232}"/>
              </a:ext>
            </a:extLst>
          </p:cNvPr>
          <p:cNvSpPr/>
          <p:nvPr/>
        </p:nvSpPr>
        <p:spPr>
          <a:xfrm>
            <a:off x="6335535" y="1734345"/>
            <a:ext cx="1210892" cy="40976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ED93DA-BFB5-4639-A701-52D962818AE6}"/>
              </a:ext>
            </a:extLst>
          </p:cNvPr>
          <p:cNvSpPr/>
          <p:nvPr/>
        </p:nvSpPr>
        <p:spPr>
          <a:xfrm>
            <a:off x="3564988" y="5206113"/>
            <a:ext cx="2157111" cy="13065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DB846B-AB54-4D81-9AB1-448D57BF35AF}"/>
              </a:ext>
            </a:extLst>
          </p:cNvPr>
          <p:cNvSpPr/>
          <p:nvPr/>
        </p:nvSpPr>
        <p:spPr>
          <a:xfrm>
            <a:off x="3399876" y="2763320"/>
            <a:ext cx="3528392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</a:rPr>
              <a:t>各部门可以梳理自己部门的业务流程，我们提供了采集渠道，将线下需要跑路的业务放到线上，完成流程再造，真正方便师生办事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944D73E-036A-4057-A0A0-9810FE648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11" y="998620"/>
            <a:ext cx="9073560" cy="5781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16418E2-B6A9-432A-BD79-0E939262F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368" y="803742"/>
            <a:ext cx="6249264" cy="5976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7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838208" y="1582284"/>
            <a:ext cx="457204" cy="4572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79111" y="1582284"/>
            <a:ext cx="457204" cy="4572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20014" y="1582284"/>
            <a:ext cx="457204" cy="4572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760917" y="1582284"/>
            <a:ext cx="457204" cy="4572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1613611" y="2369428"/>
            <a:ext cx="11155528" cy="1322070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敬请指正，谢谢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6" name="图片 5" descr="未标题-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5" y="-5080"/>
            <a:ext cx="12209780" cy="6868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536219" y="3691498"/>
            <a:ext cx="534966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+mn-ea"/>
                <a:sym typeface="+mn-lt"/>
              </a:rPr>
              <a:t>Thanks~</a:t>
            </a:r>
            <a:endParaRPr lang="zh-CN" altLang="en-US" sz="48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b="1" dirty="0">
              <a:solidFill>
                <a:srgbClr val="FFFF00"/>
              </a:solidFill>
              <a:latin typeface="Arial Rounded MT Bold" panose="020F0704030504030204" pitchFamily="34" charset="0"/>
              <a:ea typeface="+mj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68" y="158934"/>
            <a:ext cx="1891345" cy="6304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138B0D-BA37-4126-AB67-E9C33620B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95" y="2209571"/>
            <a:ext cx="1476847" cy="14768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70" y="-9331"/>
            <a:ext cx="12199014" cy="6867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-1110035" y="1702127"/>
            <a:ext cx="3989658" cy="3924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2578289" y="3535534"/>
            <a:ext cx="9642245" cy="0"/>
          </a:xfrm>
          <a:prstGeom prst="line">
            <a:avLst/>
          </a:prstGeom>
          <a:ln w="254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048" y="1874597"/>
            <a:ext cx="3632561" cy="357421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194159" y="2212095"/>
            <a:ext cx="88074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200" b="1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微信企业号</a:t>
            </a:r>
            <a:endParaRPr lang="zh-CN" altLang="en-US" spc="-150" dirty="0">
              <a:latin typeface="+mj-ea"/>
              <a:ea typeface="+mj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357" y="6096874"/>
            <a:ext cx="1818051" cy="531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B34112-C083-4AC3-A01A-C5089DA980B9}"/>
              </a:ext>
            </a:extLst>
          </p:cNvPr>
          <p:cNvSpPr/>
          <p:nvPr/>
        </p:nvSpPr>
        <p:spPr>
          <a:xfrm>
            <a:off x="1035376" y="1413655"/>
            <a:ext cx="10121247" cy="419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年底，我校信息化依赖于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提供的服务，但止步于应用管理类界面，用户体验单一，便捷性不强；而移动端可提供资讯、学习、生活等多丰富应用，注重体验，界面风格应势多变。另外，考虑到我们的核心用户（学生及老师）信息化接受度相对较高，位置相对集中，可以同时接受来自内外部多终端互联网服务。于是除了传统的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端服务，学校决定建设西北大学“移动校园”。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我中心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开始构建以“西北大学企业号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为载体的移动校园基础平台，坚持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应用驱动，开放共赢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的理念，以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服务师生为出发点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，结合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办公移动化、学习碎片化、活动多样化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的发展趋势，将师生的日常工作、学习、生活甚至移动互联网都进行充分的整合，打造以移动端为中心的移动校园生态链。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日，西北大学企业号正式上线投入试运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6D416D0-7F2C-49C8-AF07-8580B0EB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002" y="0"/>
            <a:ext cx="7198895" cy="587776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微信企业号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401789-A448-4593-AEA8-273BD90CD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13" y="5545727"/>
            <a:ext cx="1021018" cy="10210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59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DEA79-FFA1-4D79-8E2B-573BB511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微信企业号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A1AD29-A51D-4F59-AD2F-EB7B8AE023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81" y="1165626"/>
            <a:ext cx="2493579" cy="5283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7EEA09A-8A37-424F-8C3E-0ABD97B2B1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8275" y="1165626"/>
            <a:ext cx="2493579" cy="5283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C6FD9D-0D1D-4D09-B433-24ED84D8E18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1470" y="1165626"/>
            <a:ext cx="2493579" cy="5283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0DBC15-6D75-4CE8-BD4C-046DE4B20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65" y="1165626"/>
            <a:ext cx="2438439" cy="5283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0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1242580" y="-858"/>
            <a:ext cx="7198895" cy="587776"/>
          </a:xfrm>
          <a:prstGeom prst="rect">
            <a:avLst/>
          </a:prstGeom>
        </p:spPr>
        <p:txBody>
          <a:bodyPr vert="horz" lIns="91440" tIns="288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微信企业号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555" y="1062355"/>
            <a:ext cx="1091946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对接学校OA、一卡通、邮件、教务、科研、财务、网络、生活、互动、资讯等各类轻应用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余项，完成校级统一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移动校园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日正式上线运行，目前关注人数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14707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2302300"/>
            <a:ext cx="1733519" cy="3755957"/>
          </a:xfrm>
          <a:prstGeom prst="rect">
            <a:avLst/>
          </a:prstGeom>
          <a:effectLst>
            <a:glow rad="63500">
              <a:schemeClr val="tx2">
                <a:lumMod val="75000"/>
                <a:alpha val="40000"/>
              </a:schemeClr>
            </a:glow>
            <a:outerShdw sx="13000" sy="13000" algn="ctr" rotWithShape="0">
              <a:srgbClr val="000000">
                <a:alpha val="1000"/>
              </a:srgbClr>
            </a:outerShdw>
            <a:reflection blurRad="6350" stA="55000" endPos="16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76" y="2302297"/>
            <a:ext cx="1733520" cy="3755960"/>
          </a:xfrm>
          <a:prstGeom prst="rect">
            <a:avLst/>
          </a:prstGeom>
          <a:effectLst>
            <a:glow rad="63500">
              <a:schemeClr val="tx2">
                <a:lumMod val="75000"/>
                <a:alpha val="40000"/>
              </a:schemeClr>
            </a:glow>
            <a:outerShdw sx="13000" sy="13000" algn="ctr" rotWithShape="0">
              <a:srgbClr val="000000">
                <a:alpha val="1000"/>
              </a:srgbClr>
            </a:outerShdw>
            <a:reflection blurRad="6350" stA="55000" endPos="16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19" y="2302297"/>
            <a:ext cx="1733520" cy="3755960"/>
          </a:xfrm>
          <a:prstGeom prst="rect">
            <a:avLst/>
          </a:prstGeom>
          <a:effectLst>
            <a:glow rad="63500">
              <a:schemeClr val="tx2">
                <a:lumMod val="75000"/>
                <a:alpha val="40000"/>
              </a:schemeClr>
            </a:glow>
            <a:outerShdw sx="13000" sy="13000" algn="ctr" rotWithShape="0">
              <a:srgbClr val="000000">
                <a:alpha val="1000"/>
              </a:srgbClr>
            </a:outerShdw>
            <a:reflection blurRad="6350" stA="55000" endPos="16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50" y="2302297"/>
            <a:ext cx="1733519" cy="3755957"/>
          </a:xfrm>
          <a:prstGeom prst="rect">
            <a:avLst/>
          </a:prstGeom>
          <a:effectLst>
            <a:glow rad="63500">
              <a:schemeClr val="tx2">
                <a:lumMod val="75000"/>
                <a:alpha val="40000"/>
              </a:schemeClr>
            </a:glow>
            <a:outerShdw sx="13000" sy="13000" algn="ctr" rotWithShape="0">
              <a:srgbClr val="000000">
                <a:alpha val="1000"/>
              </a:srgbClr>
            </a:outerShdw>
            <a:reflection blurRad="6350" stA="55000" endPos="16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93" y="2302297"/>
            <a:ext cx="1733519" cy="3755957"/>
          </a:xfrm>
          <a:prstGeom prst="rect">
            <a:avLst/>
          </a:prstGeom>
          <a:effectLst>
            <a:glow rad="63500">
              <a:schemeClr val="tx2">
                <a:lumMod val="75000"/>
                <a:alpha val="40000"/>
              </a:schemeClr>
            </a:glow>
            <a:outerShdw sx="13000" sy="13000" algn="ctr" rotWithShape="0">
              <a:srgbClr val="000000">
                <a:alpha val="1000"/>
              </a:srgbClr>
            </a:outerShdw>
            <a:reflection blurRad="6350" stA="55000" endPos="16000" dir="5400000" sy="-100000" algn="bl" rotWithShape="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36" y="2302297"/>
            <a:ext cx="1770901" cy="3755957"/>
          </a:xfrm>
          <a:prstGeom prst="rect">
            <a:avLst/>
          </a:prstGeom>
          <a:effectLst>
            <a:glow rad="63500">
              <a:schemeClr val="tx2">
                <a:lumMod val="75000"/>
                <a:alpha val="40000"/>
              </a:schemeClr>
            </a:glow>
            <a:outerShdw sx="13000" sy="13000" algn="ctr" rotWithShape="0">
              <a:srgbClr val="000000">
                <a:alpha val="1000"/>
              </a:srgbClr>
            </a:outerShdw>
            <a:reflection blurRad="6350" stA="55000" endPos="16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DEA79-FFA1-4D79-8E2B-573BB511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微信企业号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332E34-7D0F-4BC3-B0A4-45E4AA0F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2" y="1071396"/>
            <a:ext cx="11014841" cy="5550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31A4620-1D76-40CA-AF5D-73E0913BF121}"/>
              </a:ext>
            </a:extLst>
          </p:cNvPr>
          <p:cNvSpPr/>
          <p:nvPr/>
        </p:nvSpPr>
        <p:spPr>
          <a:xfrm>
            <a:off x="2588171" y="1213287"/>
            <a:ext cx="796159" cy="3002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F56CD5-D5AC-4EDF-8F1C-8BD4D95BB997}"/>
              </a:ext>
            </a:extLst>
          </p:cNvPr>
          <p:cNvSpPr/>
          <p:nvPr/>
        </p:nvSpPr>
        <p:spPr>
          <a:xfrm>
            <a:off x="8064064" y="1439916"/>
            <a:ext cx="2015357" cy="6201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8743DE-E447-43C9-A290-1D96CF557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86" y="4797974"/>
            <a:ext cx="1221621" cy="1221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9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DEA79-FFA1-4D79-8E2B-573BB511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微信企业号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06C831-E1A0-4738-944A-0DD45BA9F3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038" y="1111544"/>
            <a:ext cx="2380284" cy="51572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1F8A325-9291-4862-8454-9A7C7B851D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7640" y="1111544"/>
            <a:ext cx="2280449" cy="55814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B10005C-8927-4C6F-91DA-49BEE2E24C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7839" y="1111544"/>
            <a:ext cx="2380284" cy="5157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03BFEA5-4A77-41CF-AC1B-8CEABAB49A4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37606" y="1111544"/>
            <a:ext cx="2382266" cy="515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B3EF1C-BDE7-45B8-ABD9-320C8159A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4975" y="3814581"/>
            <a:ext cx="2607668" cy="2182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B761A79-DD29-453D-8394-04015F9D6660}"/>
              </a:ext>
            </a:extLst>
          </p:cNvPr>
          <p:cNvSpPr/>
          <p:nvPr/>
        </p:nvSpPr>
        <p:spPr>
          <a:xfrm>
            <a:off x="226571" y="2682226"/>
            <a:ext cx="2263217" cy="1132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CC324B4-F72F-440F-8987-585CE0E7E774}"/>
              </a:ext>
            </a:extLst>
          </p:cNvPr>
          <p:cNvSpPr/>
          <p:nvPr/>
        </p:nvSpPr>
        <p:spPr>
          <a:xfrm>
            <a:off x="2709711" y="1748295"/>
            <a:ext cx="2328412" cy="1398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6">
            <a:extLst>
              <a:ext uri="{FF2B5EF4-FFF2-40B4-BE49-F238E27FC236}">
                <a16:creationId xmlns:a16="http://schemas.microsoft.com/office/drawing/2014/main" id="{E5446807-7D31-4CD3-93C8-1B54D22EA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0277" y="2220560"/>
            <a:ext cx="15849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dirty="0"/>
              <a:t>将</a:t>
            </a:r>
            <a:endParaRPr lang="en-US" altLang="zh-CN" dirty="0"/>
          </a:p>
          <a:p>
            <a:pPr eaLnBrk="1" hangingPunct="1"/>
            <a:r>
              <a:rPr lang="zh-CN" altLang="en-US" dirty="0"/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服务师生</a:t>
            </a:r>
            <a:r>
              <a:rPr lang="zh-CN" altLang="en-US" dirty="0"/>
              <a:t>”落到实处</a:t>
            </a:r>
          </a:p>
        </p:txBody>
      </p:sp>
    </p:spTree>
    <p:extLst>
      <p:ext uri="{BB962C8B-B14F-4D97-AF65-F5344CB8AC3E}">
        <p14:creationId xmlns:p14="http://schemas.microsoft.com/office/powerpoint/2010/main" val="14273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4458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4" name="椭圆 23"/>
          <p:cNvSpPr/>
          <p:nvPr/>
        </p:nvSpPr>
        <p:spPr>
          <a:xfrm>
            <a:off x="-1102980" y="1702127"/>
            <a:ext cx="3989658" cy="3924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2585344" y="3535534"/>
            <a:ext cx="9642245" cy="0"/>
          </a:xfrm>
          <a:prstGeom prst="line">
            <a:avLst/>
          </a:prstGeom>
          <a:ln w="254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993" y="1874597"/>
            <a:ext cx="3632561" cy="357421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261032" y="2259398"/>
            <a:ext cx="81775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200" b="1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网上办事大厅</a:t>
            </a:r>
            <a:endParaRPr lang="zh-CN" altLang="en-US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32" y="6096874"/>
            <a:ext cx="1818051" cy="5314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汇报内容&amp;quot;&quot;/&gt;&lt;property id=&quot;20307&quot; value=&quot;870&quot;/&gt;&lt;/object&gt;&lt;object type=&quot;3&quot; unique_id=&quot;10005&quot;&gt;&lt;property id=&quot;20148&quot; value=&quot;5&quot;/&gt;&lt;property id=&quot;20300&quot; value=&quot;Slide 3 - &amp;quot;信息化管理机制建设—设立机构&amp;quot;&quot;/&gt;&lt;property id=&quot;20307&quot; value=&quot;681&quot;/&gt;&lt;/object&gt;&lt;object type=&quot;3&quot; unique_id=&quot;10006&quot;&gt;&lt;property id=&quot;20148&quot; value=&quot;5&quot;/&gt;&lt;property id=&quot;20300&quot; value=&quot;Slide 4 - &amp;quot;信息化管理机制建设—制度保障&amp;quot;&quot;/&gt;&lt;property id=&quot;20307&quot; value=&quot;682&quot;/&gt;&lt;/object&gt;&lt;object type=&quot;3&quot; unique_id=&quot;10007&quot;&gt;&lt;property id=&quot;20148&quot; value=&quot;5&quot;/&gt;&lt;property id=&quot;20300&quot; value=&quot;Slide 5 - &amp;quot;信息化管理机制建设—项目库管理&amp;quot;&quot;/&gt;&lt;property id=&quot;20307&quot; value=&quot;871&quot;/&gt;&lt;/object&gt;&lt;object type=&quot;3&quot; unique_id=&quot;10008&quot;&gt;&lt;property id=&quot;20148&quot; value=&quot;5&quot;/&gt;&lt;property id=&quot;20300&quot; value=&quot;Slide 6 - &amp;quot;信息化管理机制建设—信息化研究课题&amp;quot;&quot;/&gt;&lt;property id=&quot;20307&quot; value=&quot;1229&quot;/&gt;&lt;/object&gt;&lt;object type=&quot;3&quot; unique_id=&quot;10009&quot;&gt;&lt;property id=&quot;20148&quot; value=&quot;5&quot;/&gt;&lt;property id=&quot;20300&quot; value=&quot;Slide 7 - &amp;quot;汇报内容&amp;quot;&quot;/&gt;&lt;property id=&quot;20307&quot; value=&quot;1322&quot;/&gt;&lt;/object&gt;&lt;object type=&quot;3&quot; unique_id=&quot;10010&quot;&gt;&lt;property id=&quot;20148&quot; value=&quot;5&quot;/&gt;&lt;property id=&quot;20300&quot; value=&quot;Slide 8 - &amp;quot;信息化建设规划—《西北大学智慧校园建设规划》&amp;quot;&quot;/&gt;&lt;property id=&quot;20307&quot; value=&quot;773&quot;/&gt;&lt;/object&gt;&lt;object type=&quot;3&quot; unique_id=&quot;10011&quot;&gt;&lt;property id=&quot;20148&quot; value=&quot;5&quot;/&gt;&lt;property id=&quot;20300&quot; value=&quot;Slide 9 - &amp;quot;信息化建设规划—对智慧校园的理解&amp;quot;&quot;/&gt;&lt;property id=&quot;20307&quot; value=&quot;679&quot;/&gt;&lt;/object&gt;&lt;object type=&quot;3&quot; unique_id=&quot;10012&quot;&gt;&lt;property id=&quot;20148&quot; value=&quot;5&quot;/&gt;&lt;property id=&quot;20300&quot; value=&quot;Slide 10 - &amp;quot;信息化建设规划—智慧校园建设思路&amp;quot;&quot;/&gt;&lt;property id=&quot;20307&quot; value=&quot;685&quot;/&gt;&lt;/object&gt;&lt;object type=&quot;3&quot; unique_id=&quot;10013&quot;&gt;&lt;property id=&quot;20148&quot; value=&quot;5&quot;/&gt;&lt;property id=&quot;20300&quot; value=&quot;Slide 11 - &amp;quot;信息化建设规划—智慧校园任务框架11N.SF&amp;quot;&quot;/&gt;&lt;property id=&quot;20307&quot; value=&quot;686&quot;/&gt;&lt;/object&gt;&lt;object type=&quot;3&quot; unique_id=&quot;10014&quot;&gt;&lt;property id=&quot;20148&quot; value=&quot;5&quot;/&gt;&lt;property id=&quot;20300&quot; value=&quot;Slide 12 - &amp;quot;汇报内容&amp;quot;&quot;/&gt;&lt;property id=&quot;20307&quot; value=&quot;1323&quot;/&gt;&lt;/object&gt;&lt;object type=&quot;3&quot; unique_id=&quot;10015&quot;&gt;&lt;property id=&quot;20148&quot; value=&quot;5&quot;/&gt;&lt;property id=&quot;20300&quot; value=&quot;Slide 13&quot;/&gt;&lt;property id=&quot;20307&quot; value=&quot;689&quot;/&gt;&lt;/object&gt;&lt;object type=&quot;3&quot; unique_id=&quot;10016&quot;&gt;&lt;property id=&quot;20148&quot; value=&quot;5&quot;/&gt;&lt;property id=&quot;20300&quot; value=&quot;Slide 14 - &amp;quot;夯实底座—无线网络建设&amp;quot;&quot;/&gt;&lt;property id=&quot;20307&quot; value=&quot;587&quot;/&gt;&lt;/object&gt;&lt;object type=&quot;3&quot; unique_id=&quot;10017&quot;&gt;&lt;property id=&quot;20148&quot; value=&quot;5&quot;/&gt;&lt;property id=&quot;20300&quot; value=&quot;Slide 15 - &amp;quot;夯实底座—云平台建设&amp;quot;&quot;/&gt;&lt;property id=&quot;20307&quot; value=&quot;662&quot;/&gt;&lt;/object&gt;&lt;object type=&quot;3&quot; unique_id=&quot;10018&quot;&gt;&lt;property id=&quot;20148&quot; value=&quot;5&quot;/&gt;&lt;property id=&quot;20300&quot; value=&quot;Slide 16 - &amp;quot;夯实底座—大数据平台建设&amp;quot;&quot;/&gt;&lt;property id=&quot;20307&quot; value=&quot;1295&quot;/&gt;&lt;/object&gt;&lt;object type=&quot;3&quot; unique_id=&quot;10019&quot;&gt;&lt;property id=&quot;20148&quot; value=&quot;5&quot;/&gt;&lt;property id=&quot;20300&quot; value=&quot;Slide 17 - &amp;quot;夯实底座—大数据平台建设&amp;quot;&quot;/&gt;&lt;property id=&quot;20307&quot; value=&quot;1218&quot;/&gt;&lt;/object&gt;&lt;object type=&quot;3&quot; unique_id=&quot;10020&quot;&gt;&lt;property id=&quot;20148&quot; value=&quot;5&quot;/&gt;&lt;property id=&quot;20300&quot; value=&quot;Slide 18&quot;/&gt;&lt;property id=&quot;20307&quot; value=&quot;1298&quot;/&gt;&lt;/object&gt;&lt;object type=&quot;3&quot; unique_id=&quot;10021&quot;&gt;&lt;property id=&quot;20148&quot; value=&quot;5&quot;/&gt;&lt;property id=&quot;20300&quot; value=&quot;Slide 19&quot;/&gt;&lt;property id=&quot;20307&quot; value=&quot;1212&quot;/&gt;&lt;/object&gt;&lt;object type=&quot;3&quot; unique_id=&quot;10022&quot;&gt;&lt;property id=&quot;20148&quot; value=&quot;5&quot;/&gt;&lt;property id=&quot;20300&quot; value=&quot;Slide 20&quot;/&gt;&lt;property id=&quot;20307&quot; value=&quot;1213&quot;/&gt;&lt;/object&gt;&lt;object type=&quot;3&quot; unique_id=&quot;10023&quot;&gt;&lt;property id=&quot;20148&quot; value=&quot;5&quot;/&gt;&lt;property id=&quot;20300&quot; value=&quot;Slide 21&quot;/&gt;&lt;property id=&quot;20307&quot; value=&quot;1214&quot;/&gt;&lt;/object&gt;&lt;object type=&quot;3&quot; unique_id=&quot;10024&quot;&gt;&lt;property id=&quot;20148&quot; value=&quot;5&quot;/&gt;&lt;property id=&quot;20300&quot; value=&quot;Slide 22&quot;/&gt;&lt;property id=&quot;20307&quot; value=&quot;1215&quot;/&gt;&lt;/object&gt;&lt;object type=&quot;3&quot; unique_id=&quot;10025&quot;&gt;&lt;property id=&quot;20148&quot; value=&quot;5&quot;/&gt;&lt;property id=&quot;20300&quot; value=&quot;Slide 23 - &amp;quot;综合服务门户&amp;quot;&quot;/&gt;&lt;property id=&quot;20307&quot; value=&quot;1216&quot;/&gt;&lt;/object&gt;&lt;object type=&quot;3&quot; unique_id=&quot;10026&quot;&gt;&lt;property id=&quot;20148&quot; value=&quot;5&quot;/&gt;&lt;property id=&quot;20300&quot; value=&quot;Slide 24&quot;/&gt;&lt;property id=&quot;20307&quot; value=&quot;588&quot;/&gt;&lt;/object&gt;&lt;object type=&quot;3&quot; unique_id=&quot;10027&quot;&gt;&lt;property id=&quot;20148&quot; value=&quot;5&quot;/&gt;&lt;property id=&quot;20300&quot; value=&quot;Slide 25 - &amp;quot;新技术探索与应用&amp;quot;&quot;/&gt;&lt;property id=&quot;20307&quot; value=&quot;1219&quot;/&gt;&lt;/object&gt;&lt;object type=&quot;3&quot; unique_id=&quot;10028&quot;&gt;&lt;property id=&quot;20148&quot; value=&quot;5&quot;/&gt;&lt;property id=&quot;20300&quot; value=&quot;Slide 26 - &amp;quot;实现了业务链完整的人脸智能门禁，能做到自助录入人脸图像，实时完成身份比对，闸机秒开，实时监控管理人脸识别结果。&amp;quot;&quot;/&gt;&lt;property id=&quot;20307&quot; value=&quot;1220&quot;/&gt;&lt;/object&gt;&lt;object type=&quot;3&quot; unique_id=&quot;10029&quot;&gt;&lt;property id=&quot;20148&quot; value=&quot;5&quot;/&gt;&lt;property id=&quot;20300&quot; value=&quot;Slide 27 - &amp;quot;实现了基于人脸识别的图书馆座位预约与到馆次数统计，让用户更方便地进行座位预约，管理员可以通过后台看到同学们预约座位后的出勤情况，人脸识别技术让此系统更加便捷安全也方便统一管理。&amp;quot;&quot;/&gt;&lt;property id=&quot;20307&quot; value=&quot;464&quot;/&gt;&lt;/object&gt;&lt;object type=&quot;3&quot; unique_id=&quot;10030&quot;&gt;&lt;property id=&quot;20148&quot; value=&quot;5&quot;/&gt;&lt;property id=&quot;20300&quot; value=&quot;Slide 28 - &amp;quot;生物特征识别助力2019年毕业生学位授予仪式，率先将人脸识别技术应用于学位授予场景，在学位获得者上场时实时展示学位获得者个人照片、基本信息和专属寄语，为每位毕业生留下最难忘的瞬间。&amp;quot;&quot;/&gt;&lt;property id=&quot;20307&quot; value=&quot;1221&quot;/&gt;&lt;/object&gt;&lt;object type=&quot;3&quot; unique_id=&quot;10031&quot;&gt;&lt;property id=&quot;20148&quot; value=&quot;5&quot;/&gt;&lt;property id=&quot;20300&quot; value=&quot;Slide 29 - &amp;quot;基于人脸识别的会议签到系统，解决传统签到方式耗时耗力，扎堆等候的问题。只需刷脸，会场大屏即可实时显示参会人员情况，参会人员人数分布等信息，便于会议活动的管理。&amp;quot;&quot;/&gt;&lt;property id=&quot;20307&quot; value=&quot;1222&quot;/&gt;&lt;/object&gt;&lt;object type=&quot;3&quot; unique_id=&quot;10032&quot;&gt;&lt;property id=&quot;20148&quot; value=&quot;5&quot;/&gt;&lt;property id=&quot;20300&quot; value=&quot;Slide 30 - &amp;quot;信息化服务不断提升&amp;quot;&quot;/&gt;&lt;property id=&quot;20307&quot; value=&quot;1226&quot;/&gt;&lt;/object&gt;&lt;object type=&quot;3&quot; unique_id=&quot;10033&quot;&gt;&lt;property id=&quot;20148&quot; value=&quot;5&quot;/&gt;&lt;property id=&quot;20300&quot; value=&quot;Slide 31&quot;/&gt;&lt;property id=&quot;20307&quot; value=&quot;666&quot;/&gt;&lt;/object&gt;&lt;object type=&quot;3&quot; unique_id=&quot;10034&quot;&gt;&lt;property id=&quot;20148&quot; value=&quot;5&quot;/&gt;&lt;property id=&quot;20300&quot; value=&quot;Slide 32 - &amp;quot;建设学习空间，构建现代化教学环境&amp;quot;&quot;/&gt;&lt;property id=&quot;20307&quot; value=&quot;669&quot;/&gt;&lt;/object&gt;&lt;object type=&quot;3&quot; unique_id=&quot;10035&quot;&gt;&lt;property id=&quot;20148&quot; value=&quot;5&quot;/&gt;&lt;property id=&quot;20300&quot; value=&quot;Slide 33 - &amp;quot;建设学习空间，构建现代化教学环境&amp;quot;&quot;/&gt;&lt;property id=&quot;20307&quot; value=&quot;1071&quot;/&gt;&lt;/object&gt;&lt;object type=&quot;3&quot; unique_id=&quot;10036&quot;&gt;&lt;property id=&quot;20148&quot; value=&quot;5&quot;/&gt;&lt;property id=&quot;20300&quot; value=&quot;Slide 34 - &amp;quot;建设学习空间，构建现代化教学环境&amp;quot;&quot;/&gt;&lt;property id=&quot;20307&quot; value=&quot;781&quot;/&gt;&lt;/object&gt;&lt;object type=&quot;3&quot; unique_id=&quot;10037&quot;&gt;&lt;property id=&quot;20148&quot; value=&quot;5&quot;/&gt;&lt;property id=&quot;20300&quot; value=&quot;Slide 35 - &amp;quot;汇报内容&amp;quot;&quot;/&gt;&lt;property id=&quot;20307&quot; value=&quot;1324&quot;/&gt;&lt;/object&gt;&lt;object type=&quot;3&quot; unique_id=&quot;10038&quot;&gt;&lt;property id=&quot;20148&quot; value=&quot;5&quot;/&gt;&lt;property id=&quot;20300&quot; value=&quot;Slide 36 - &amp;quot;智慧校园建设推进路径&amp;quot;&quot;/&gt;&lt;property id=&quot;20307&quot; value=&quot;1291&quot;/&gt;&lt;/object&gt;&lt;object type=&quot;3&quot; unique_id=&quot;10039&quot;&gt;&lt;property id=&quot;20148&quot; value=&quot;5&quot;/&gt;&lt;property id=&quot;20300&quot; value=&quot;Slide 37 - &amp;quot;智慧校园建设推进路径&amp;quot;&quot;/&gt;&lt;property id=&quot;20307&quot; value=&quot;1292&quot;/&gt;&lt;/object&gt;&lt;object type=&quot;3&quot; unique_id=&quot;10040&quot;&gt;&lt;property id=&quot;20148&quot; value=&quot;5&quot;/&gt;&lt;property id=&quot;20300&quot; value=&quot;Slide 38 - &amp;quot;智慧校园建设推进路径&amp;quot;&quot;/&gt;&lt;property id=&quot;20307&quot; value=&quot;1293&quot;/&gt;&lt;/object&gt;&lt;object type=&quot;3&quot; unique_id=&quot;10041&quot;&gt;&lt;property id=&quot;20148&quot; value=&quot;5&quot;/&gt;&lt;property id=&quot;20300&quot; value=&quot;Slide 39&quot;/&gt;&lt;property id=&quot;20307&quot; value=&quot;280&quot;/&gt;&lt;/object&gt;&lt;/object&gt;&lt;object type=&quot;8&quot; unique_id=&quot;10082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4"/>
  <p:tag name="KSO_WM_TAG_VERSION" val="1.0"/>
  <p:tag name="KSO_WM_BEAUTIFY_FLAG" val="#wm#"/>
  <p:tag name="KSO_WM_UNIT_TYPE" val="l_h_a"/>
  <p:tag name="KSO_WM_UNIT_INDEX" val="1_1_1"/>
  <p:tag name="KSO_WM_UNIT_ID" val="diagram20181264_3*l_h_a*1_1_1"/>
  <p:tag name="KSO_WM_UNIT_LAYERLEVEL" val="1_1_1"/>
  <p:tag name="KSO_WM_UNIT_VALUE" val="8"/>
  <p:tag name="KSO_WM_UNIT_HIGHLIGHT" val="0"/>
  <p:tag name="KSO_WM_UNIT_COMPATIBLE" val="0"/>
  <p:tag name="KSO_WM_UNIT_CLEAR" val="0"/>
  <p:tag name="KSO_WM_DIAGRAM_GROUP_CODE" val="l1-1"/>
  <p:tag name="KSO_WM_UNIT_PRESET_TEXT" val="点击输入标题内容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64"/>
  <p:tag name="KSO_WM_TAG_VERSION" val="1.0"/>
  <p:tag name="KSO_WM_BEAUTIFY_FLAG" val="#wm#"/>
  <p:tag name="KSO_WM_UNIT_TYPE" val="l_h_a"/>
  <p:tag name="KSO_WM_UNIT_INDEX" val="1_1_1"/>
  <p:tag name="KSO_WM_UNIT_ID" val="diagram20181264_3*l_h_a*1_1_1"/>
  <p:tag name="KSO_WM_UNIT_LAYERLEVEL" val="1_1_1"/>
  <p:tag name="KSO_WM_UNIT_VALUE" val="8"/>
  <p:tag name="KSO_WM_UNIT_HIGHLIGHT" val="0"/>
  <p:tag name="KSO_WM_UNIT_COMPATIBLE" val="0"/>
  <p:tag name="KSO_WM_UNIT_CLEAR" val="0"/>
  <p:tag name="KSO_WM_DIAGRAM_GROUP_CODE" val="l1-1"/>
  <p:tag name="KSO_WM_UNIT_PRESET_TEXT" val="点击输入标题内容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654</Words>
  <Application>Microsoft Office PowerPoint</Application>
  <PresentationFormat>宽屏</PresentationFormat>
  <Paragraphs>64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Microsoft JhengHei</vt:lpstr>
      <vt:lpstr>等线</vt:lpstr>
      <vt:lpstr>黑体</vt:lpstr>
      <vt:lpstr>思源宋体 CN</vt:lpstr>
      <vt:lpstr>思源宋体 CN Heavy</vt:lpstr>
      <vt:lpstr>微软雅黑</vt:lpstr>
      <vt:lpstr>Arial</vt:lpstr>
      <vt:lpstr>Arial Rounded MT Bold</vt:lpstr>
      <vt:lpstr>Calibri</vt:lpstr>
      <vt:lpstr>Calibri Light</vt:lpstr>
      <vt:lpstr>Office 主题​​</vt:lpstr>
      <vt:lpstr>自定义设计方案</vt:lpstr>
      <vt:lpstr>PowerPoint 演示文稿</vt:lpstr>
      <vt:lpstr>汇报内容</vt:lpstr>
      <vt:lpstr>PowerPoint 演示文稿</vt:lpstr>
      <vt:lpstr>“微信企业号”</vt:lpstr>
      <vt:lpstr>“微信企业号”</vt:lpstr>
      <vt:lpstr>PowerPoint 演示文稿</vt:lpstr>
      <vt:lpstr>“微信企业号”</vt:lpstr>
      <vt:lpstr>“微信企业号”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高志远</dc:creator>
  <cp:lastModifiedBy> </cp:lastModifiedBy>
  <cp:revision>1255</cp:revision>
  <cp:lastPrinted>2019-06-12T03:13:00Z</cp:lastPrinted>
  <dcterms:created xsi:type="dcterms:W3CDTF">2018-06-02T00:33:00Z</dcterms:created>
  <dcterms:modified xsi:type="dcterms:W3CDTF">2019-12-02T05:58:31Z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