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5"/>
  </p:notesMasterIdLst>
  <p:handoutMasterIdLst>
    <p:handoutMasterId r:id="rId16"/>
  </p:handoutMasterIdLst>
  <p:sldIdLst>
    <p:sldId id="256" r:id="rId3"/>
    <p:sldId id="675" r:id="rId4"/>
    <p:sldId id="676" r:id="rId5"/>
    <p:sldId id="713" r:id="rId6"/>
    <p:sldId id="714" r:id="rId7"/>
    <p:sldId id="715" r:id="rId8"/>
    <p:sldId id="716" r:id="rId9"/>
    <p:sldId id="717" r:id="rId10"/>
    <p:sldId id="718" r:id="rId11"/>
    <p:sldId id="719" r:id="rId12"/>
    <p:sldId id="720" r:id="rId13"/>
    <p:sldId id="280" r:id="rId14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C34"/>
    <a:srgbClr val="000000"/>
    <a:srgbClr val="2F5597"/>
    <a:srgbClr val="FF0000"/>
    <a:srgbClr val="0066FF"/>
    <a:srgbClr val="FD9E03"/>
    <a:srgbClr val="FDB603"/>
    <a:srgbClr val="FF5050"/>
    <a:srgbClr val="0B8DE5"/>
    <a:srgbClr val="1ED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0621" autoAdjust="0"/>
  </p:normalViewPr>
  <p:slideViewPr>
    <p:cSldViewPr snapToGrid="0">
      <p:cViewPr varScale="1">
        <p:scale>
          <a:sx n="104" d="100"/>
          <a:sy n="104" d="100"/>
        </p:scale>
        <p:origin x="10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271-3041-4D50-9B6F-2B4C8638EBEC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2C57A-9375-4CA5-8EF4-7FB65C27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21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4FBD-32EF-4331-8F9B-5DD0D1B28551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8EF4E-491B-4089-BC41-60B9D39AD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2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0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23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7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6817" y="641582"/>
            <a:ext cx="9330071" cy="6220047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2587740" y="1387265"/>
            <a:ext cx="1292662" cy="28494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第    篇</a:t>
            </a:r>
          </a:p>
        </p:txBody>
      </p:sp>
      <p:sp>
        <p:nvSpPr>
          <p:cNvPr id="17" name="椭圆 16"/>
          <p:cNvSpPr/>
          <p:nvPr userDrawn="1"/>
        </p:nvSpPr>
        <p:spPr>
          <a:xfrm>
            <a:off x="2458844" y="2429679"/>
            <a:ext cx="764670" cy="7646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 panose="020B0604020202020204" pitchFamily="34" charset="0"/>
              </a:rPr>
              <a:t>壹</a:t>
            </a: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660646" y="0"/>
            <a:ext cx="400110" cy="3742498"/>
            <a:chOff x="1660646" y="0"/>
            <a:chExt cx="400110" cy="374249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860701" y="0"/>
              <a:ext cx="0" cy="109515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660646" y="1103699"/>
              <a:ext cx="400110" cy="2638799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Ebrima" panose="02000000000000000000" pitchFamily="2" charset="0"/>
                </a:rPr>
                <a:t>NORTHWESTERN UNIVERSITY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brima" panose="02000000000000000000" pitchFamily="2" charset="0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3838000" y="2429679"/>
            <a:ext cx="553998" cy="4389675"/>
            <a:chOff x="5387498" y="1887268"/>
            <a:chExt cx="553998" cy="4389675"/>
          </a:xfrm>
        </p:grpSpPr>
        <p:sp>
          <p:nvSpPr>
            <p:cNvPr id="22" name="文本框 21"/>
            <p:cNvSpPr txBox="1"/>
            <p:nvPr/>
          </p:nvSpPr>
          <p:spPr>
            <a:xfrm>
              <a:off x="5387498" y="1887268"/>
              <a:ext cx="553998" cy="35811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24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智慧校园建设势在必行</a:t>
              </a:r>
            </a:p>
          </p:txBody>
        </p:sp>
        <p:cxnSp>
          <p:nvCxnSpPr>
            <p:cNvPr id="23" name="直接连接符 22"/>
            <p:cNvCxnSpPr>
              <a:stCxn id="22" idx="2"/>
            </p:cNvCxnSpPr>
            <p:nvPr/>
          </p:nvCxnSpPr>
          <p:spPr>
            <a:xfrm>
              <a:off x="5664497" y="5468393"/>
              <a:ext cx="0" cy="80855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57" y="308064"/>
            <a:ext cx="2328874" cy="29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57" y="308064"/>
            <a:ext cx="2328874" cy="29873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623843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38200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53269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0" y="871671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 title="biaoti "/>
          <p:cNvSpPr>
            <a:spLocks noGrp="1"/>
          </p:cNvSpPr>
          <p:nvPr>
            <p:ph type="title"/>
          </p:nvPr>
        </p:nvSpPr>
        <p:spPr>
          <a:xfrm>
            <a:off x="1190002" y="0"/>
            <a:ext cx="7198895" cy="587776"/>
          </a:xfrm>
        </p:spPr>
        <p:txBody>
          <a:bodyPr tIns="288000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5" y="6315758"/>
            <a:ext cx="2328874" cy="29873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623843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38200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53269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0" y="871671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 title="biaoti "/>
          <p:cNvSpPr>
            <a:spLocks noGrp="1"/>
          </p:cNvSpPr>
          <p:nvPr>
            <p:ph type="title"/>
          </p:nvPr>
        </p:nvSpPr>
        <p:spPr>
          <a:xfrm>
            <a:off x="1190002" y="0"/>
            <a:ext cx="7198895" cy="587776"/>
          </a:xfrm>
        </p:spPr>
        <p:txBody>
          <a:bodyPr tIns="288000">
            <a:no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38" y="122104"/>
            <a:ext cx="1891345" cy="6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890689"/>
            <a:ext cx="12192000" cy="5967311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23843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38200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53269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0" y="871671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 title="biaoti "/>
          <p:cNvSpPr>
            <a:spLocks noGrp="1"/>
          </p:cNvSpPr>
          <p:nvPr>
            <p:ph type="title"/>
          </p:nvPr>
        </p:nvSpPr>
        <p:spPr>
          <a:xfrm>
            <a:off x="1190002" y="0"/>
            <a:ext cx="7198895" cy="587776"/>
          </a:xfrm>
        </p:spPr>
        <p:txBody>
          <a:bodyPr tIns="288000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0"/>
          <a:stretch>
            <a:fillRect/>
          </a:stretch>
        </p:blipFill>
        <p:spPr>
          <a:xfrm>
            <a:off x="0" y="5153114"/>
            <a:ext cx="12192000" cy="17048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78" y="6418306"/>
            <a:ext cx="2328874" cy="2987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38" y="122104"/>
            <a:ext cx="1891345" cy="630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57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9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8" r:id="rId4"/>
    <p:sldLayoutId id="2147483652" r:id="rId5"/>
    <p:sldLayoutId id="2147483658" r:id="rId6"/>
    <p:sldLayoutId id="2147483677" r:id="rId7"/>
    <p:sldLayoutId id="2147483676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2" y="583921"/>
            <a:ext cx="10466247" cy="5543810"/>
          </a:xfrm>
          <a:prstGeom prst="rect">
            <a:avLst/>
          </a:prstGeom>
          <a:ln>
            <a:noFill/>
          </a:ln>
          <a:effectLst>
            <a:outerShdw blurRad="127000" dist="38100" dir="4140000" algn="tl" rotWithShape="0">
              <a:prstClr val="black">
                <a:alpha val="2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4625163" y="0"/>
            <a:ext cx="233916" cy="6858000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28428" y="0"/>
            <a:ext cx="233916" cy="6858000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430921" y="0"/>
            <a:ext cx="233916" cy="6858000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2" y="0"/>
            <a:ext cx="4455042" cy="6858000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29334" y="2629747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智慧引领    服务创新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07667" y="4557427"/>
            <a:ext cx="4346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西北大学    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现代教育技术中心    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    </a:t>
            </a:r>
            <a:r>
              <a:rPr lang="zh-CN" altLang="en-US" sz="16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胡建龙</a:t>
            </a:r>
            <a:endParaRPr lang="en-US" altLang="zh-CN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71483" y="2081597"/>
            <a:ext cx="364512" cy="3645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881350" y="2081597"/>
            <a:ext cx="364512" cy="3645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391217" y="2081597"/>
            <a:ext cx="364512" cy="3645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901083" y="2081597"/>
            <a:ext cx="364512" cy="3645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3152317"/>
            <a:ext cx="11509077" cy="1217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13783" y="3178089"/>
            <a:ext cx="101857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600" b="1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校园网邮箱使用指南</a:t>
            </a:r>
            <a:endParaRPr lang="zh-CN" altLang="en-US" sz="5600" b="1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endParaRPr lang="zh-CN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/>
              <a:t>电子邮件安全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E4FF2FB-32EB-499D-B350-161B7FDF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78" y="1635508"/>
            <a:ext cx="2582448" cy="178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628096-3CFC-4CE3-817C-8BA32950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49" y="1635507"/>
            <a:ext cx="2711928" cy="178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9D2B64-B340-419E-B502-30BD1A72A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379" y="1635507"/>
            <a:ext cx="2656801" cy="178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DCE150-D926-4761-BC64-09D9117C9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379" y="3786800"/>
            <a:ext cx="2582448" cy="178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3703395-996B-46AE-9746-B2FB6E406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149" y="3786799"/>
            <a:ext cx="2711928" cy="178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BEA8857-4999-4E1E-85D5-DD3F4AD78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378" y="3786772"/>
            <a:ext cx="2656801" cy="178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52919FD-9C79-4F2C-B048-541E29DE0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2135" y="2584788"/>
            <a:ext cx="2656801" cy="178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83FB93D-6E96-4E40-A779-26166CD56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7784" y="2584788"/>
            <a:ext cx="2656801" cy="178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3B9948A-B7B0-49B9-A123-2818CACE23BE}"/>
              </a:ext>
            </a:extLst>
          </p:cNvPr>
          <p:cNvSpPr/>
          <p:nvPr/>
        </p:nvSpPr>
        <p:spPr>
          <a:xfrm>
            <a:off x="550833" y="1364198"/>
            <a:ext cx="10307131" cy="54760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F6C17EE-9744-430A-8094-383EA58171FE}"/>
              </a:ext>
            </a:extLst>
          </p:cNvPr>
          <p:cNvSpPr/>
          <p:nvPr/>
        </p:nvSpPr>
        <p:spPr>
          <a:xfrm>
            <a:off x="1692648" y="973603"/>
            <a:ext cx="12187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焦点访谈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，境外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间谍正通过各种手段窃取我国家机密，危害我国家安全</a:t>
            </a:r>
          </a:p>
        </p:txBody>
      </p:sp>
    </p:spTree>
    <p:extLst>
      <p:ext uri="{BB962C8B-B14F-4D97-AF65-F5344CB8AC3E}">
        <p14:creationId xmlns:p14="http://schemas.microsoft.com/office/powerpoint/2010/main" val="3655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/>
              <a:t>电子邮件安全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54649" y="1629597"/>
            <a:ext cx="10009112" cy="3968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密码安全：</a:t>
            </a:r>
            <a:r>
              <a:rPr lang="zh-CN" altLang="en-US" sz="2399" dirty="0"/>
              <a:t>不使用单纯数字（特别是电话号码、生日）等信息作为邮箱密码，不使用</a:t>
            </a:r>
            <a:r>
              <a:rPr lang="en-US" altLang="zh-CN" sz="2399" dirty="0"/>
              <a:t>123456</a:t>
            </a:r>
            <a:r>
              <a:rPr lang="zh-CN" altLang="en-US" sz="2399" dirty="0"/>
              <a:t>、</a:t>
            </a:r>
            <a:r>
              <a:rPr lang="en-US" altLang="zh-CN" sz="2399" dirty="0" err="1"/>
              <a:t>wang</a:t>
            </a:r>
            <a:r>
              <a:rPr lang="zh-CN" altLang="en-US" sz="2399" dirty="0"/>
              <a:t>等安全性较低的数字或字母组合作为邮箱密码</a:t>
            </a:r>
            <a:r>
              <a:rPr lang="zh-CN" altLang="zh-CN" sz="2399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399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信件安全：</a:t>
            </a:r>
            <a:r>
              <a:rPr lang="zh-CN" altLang="en-US" sz="2399" dirty="0"/>
              <a:t>邮箱使用过程中，审慎打开未知发信人的邮件、网址、图片、文件，下载附件等。</a:t>
            </a:r>
            <a:endParaRPr lang="en-US" altLang="zh-CN" sz="2399" dirty="0"/>
          </a:p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信息安全：</a:t>
            </a:r>
            <a:r>
              <a:rPr lang="zh-CN" altLang="en-US" sz="2399" dirty="0"/>
              <a:t>对重要信件，及时接收到本地计算机保存；不通过电子邮件发送</a:t>
            </a:r>
            <a:r>
              <a:rPr lang="en-US" altLang="zh-CN" sz="2399" dirty="0"/>
              <a:t>\</a:t>
            </a:r>
            <a:r>
              <a:rPr lang="zh-CN" altLang="en-US" sz="2399" dirty="0"/>
              <a:t>存储涉密业务。</a:t>
            </a:r>
            <a:endParaRPr lang="en-US" altLang="zh-CN" sz="2399" dirty="0"/>
          </a:p>
          <a:p>
            <a:pPr>
              <a:lnSpc>
                <a:spcPct val="150000"/>
              </a:lnSpc>
            </a:pPr>
            <a:endParaRPr lang="zh-CN" altLang="en-US" sz="2399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"/>
            <a:ext cx="12947327" cy="6858000"/>
          </a:xfrm>
          <a:prstGeom prst="rect">
            <a:avLst/>
          </a:prstGeom>
          <a:ln>
            <a:noFill/>
          </a:ln>
          <a:effectLst>
            <a:outerShdw blurRad="127000" dist="38100" dir="414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625163" y="0"/>
            <a:ext cx="2339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28428" y="0"/>
            <a:ext cx="2339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30921" y="0"/>
            <a:ext cx="2339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01" y="-356"/>
            <a:ext cx="445504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838208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79111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20014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60917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613611" y="2369428"/>
            <a:ext cx="11155528" cy="132344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敬请指正，谢谢倾听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/>
              <a:t>校园网邮箱使用情况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54649" y="1629595"/>
            <a:ext cx="10009112" cy="2861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教工邮箱：</a:t>
            </a:r>
            <a:r>
              <a:rPr lang="zh-CN" altLang="en-US" sz="2399" dirty="0"/>
              <a:t>全校在岗和离退休的老师均可注册</a:t>
            </a:r>
            <a:r>
              <a:rPr lang="zh-CN" altLang="en-US" sz="2399" dirty="0" smtClean="0"/>
              <a:t>。邮箱空间为</a:t>
            </a:r>
            <a:r>
              <a:rPr lang="en-US" altLang="zh-CN" sz="2399" dirty="0" smtClean="0"/>
              <a:t>10G</a:t>
            </a:r>
            <a:r>
              <a:rPr lang="zh-CN" altLang="en-US" sz="2399" dirty="0" smtClean="0"/>
              <a:t>，个人网盘空间为</a:t>
            </a:r>
            <a:r>
              <a:rPr lang="en-US" altLang="zh-CN" sz="2399" dirty="0" smtClean="0"/>
              <a:t>2G</a:t>
            </a:r>
            <a:r>
              <a:rPr lang="zh-CN" altLang="en-US" sz="2399" dirty="0"/>
              <a:t>，</a:t>
            </a:r>
            <a:r>
              <a:rPr lang="zh-CN" altLang="en-US" sz="2399" dirty="0" smtClean="0"/>
              <a:t>已开通</a:t>
            </a:r>
            <a:r>
              <a:rPr lang="en-US" altLang="zh-CN" sz="2399" dirty="0" smtClean="0"/>
              <a:t>3456</a:t>
            </a:r>
            <a:r>
              <a:rPr lang="zh-CN" altLang="en-US" sz="2399" dirty="0" smtClean="0"/>
              <a:t>个邮箱用户。</a:t>
            </a:r>
            <a:endParaRPr lang="zh-CN" altLang="en-US" sz="2399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399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399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学生</a:t>
            </a:r>
            <a:r>
              <a:rPr lang="zh-CN" altLang="en-US" sz="2399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邮箱：</a:t>
            </a:r>
            <a:r>
              <a:rPr lang="zh-CN" altLang="en-US" sz="2399" dirty="0"/>
              <a:t>全体在校学生统一开通邮箱，毕业后可继续使用</a:t>
            </a:r>
            <a:r>
              <a:rPr lang="zh-CN" altLang="en-US" sz="2399" dirty="0" smtClean="0"/>
              <a:t>。邮箱空间为</a:t>
            </a:r>
            <a:r>
              <a:rPr lang="en-US" altLang="zh-CN" sz="2399" dirty="0" smtClean="0"/>
              <a:t>10G</a:t>
            </a:r>
            <a:r>
              <a:rPr lang="zh-CN" altLang="en-US" sz="2399" dirty="0" smtClean="0"/>
              <a:t>，个人网盘空间为</a:t>
            </a:r>
            <a:r>
              <a:rPr lang="en-US" altLang="zh-CN" sz="2399" dirty="0" smtClean="0"/>
              <a:t>1G</a:t>
            </a:r>
            <a:r>
              <a:rPr lang="zh-CN" altLang="en-US" sz="2399" dirty="0"/>
              <a:t>，</a:t>
            </a:r>
            <a:r>
              <a:rPr lang="zh-CN" altLang="en-US" sz="2399" dirty="0" smtClean="0"/>
              <a:t>已开通</a:t>
            </a:r>
            <a:r>
              <a:rPr lang="en-US" altLang="zh-CN" sz="2399" dirty="0" smtClean="0"/>
              <a:t>35369</a:t>
            </a:r>
            <a:r>
              <a:rPr lang="zh-CN" altLang="en-US" sz="2399" dirty="0" smtClean="0"/>
              <a:t>个邮箱用户。</a:t>
            </a:r>
            <a:endParaRPr lang="zh-CN" altLang="en-US" sz="2399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用户开户</a:t>
            </a:r>
            <a:r>
              <a:rPr lang="en-US" altLang="zh-CN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教工在线注册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08" y="1056228"/>
            <a:ext cx="5632074" cy="52338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1056228"/>
            <a:ext cx="4959926" cy="53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用户开户</a:t>
            </a:r>
            <a:r>
              <a:rPr lang="en-US" altLang="zh-CN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学生在线激活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934" y="1165777"/>
            <a:ext cx="5634663" cy="5087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8" y="1165777"/>
            <a:ext cx="5883820" cy="50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邮件收发</a:t>
            </a:r>
            <a:r>
              <a:rPr lang="en-US" altLang="zh-CN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专用信纸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47" y="907636"/>
            <a:ext cx="10632544" cy="58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邮件收发</a:t>
            </a:r>
            <a:r>
              <a:rPr lang="en-US" altLang="zh-CN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组织通讯录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74" y="883688"/>
            <a:ext cx="10311177" cy="58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个人网盘</a:t>
            </a:r>
            <a:r>
              <a:rPr lang="en-US" altLang="zh-CN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教工</a:t>
            </a:r>
            <a:r>
              <a:rPr lang="en-US" altLang="zh-CN" dirty="0">
                <a:solidFill>
                  <a:srgbClr val="FF0000"/>
                </a:solidFill>
              </a:rPr>
              <a:t>2G</a:t>
            </a:r>
            <a:r>
              <a:rPr lang="zh-CN" altLang="en-US" dirty="0">
                <a:solidFill>
                  <a:srgbClr val="FF0000"/>
                </a:solidFill>
              </a:rPr>
              <a:t>，学生</a:t>
            </a:r>
            <a:r>
              <a:rPr lang="en-US" altLang="zh-CN" dirty="0" smtClean="0">
                <a:solidFill>
                  <a:srgbClr val="FF0000"/>
                </a:solidFill>
              </a:rPr>
              <a:t>1G</a:t>
            </a:r>
            <a:r>
              <a:rPr lang="zh-CN" altLang="en-US" dirty="0" smtClean="0">
                <a:solidFill>
                  <a:srgbClr val="FF0000"/>
                </a:solidFill>
              </a:rPr>
              <a:t>空间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" y="1084601"/>
            <a:ext cx="12062334" cy="54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手机登录</a:t>
            </a:r>
            <a:r>
              <a:rPr lang="en-US" altLang="zh-CN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微信企业号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1015912"/>
            <a:ext cx="3340182" cy="59381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8" y="1021620"/>
            <a:ext cx="3277517" cy="58266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52" y="1025793"/>
            <a:ext cx="3272458" cy="58177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93" y="1051873"/>
            <a:ext cx="3296589" cy="58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手机登录</a:t>
            </a:r>
            <a:r>
              <a:rPr lang="en-US" altLang="zh-CN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en-US" altLang="zh-CN" kern="1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Coremail</a:t>
            </a:r>
            <a:r>
              <a:rPr lang="zh-CN" altLang="en-US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9" y="2247516"/>
            <a:ext cx="2634382" cy="41044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17" y="2212711"/>
            <a:ext cx="2511200" cy="41044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98" y="2212710"/>
            <a:ext cx="2634382" cy="410445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25339" y="1012767"/>
            <a:ext cx="10396541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399" dirty="0" smtClean="0">
                <a:solidFill>
                  <a:schemeClr val="tx2">
                    <a:lumMod val="75000"/>
                  </a:schemeClr>
                </a:solidFill>
              </a:rPr>
              <a:t>手机</a:t>
            </a:r>
            <a:r>
              <a:rPr lang="zh-CN" altLang="en-US" sz="2399" dirty="0">
                <a:solidFill>
                  <a:schemeClr val="tx2">
                    <a:lumMod val="75000"/>
                  </a:schemeClr>
                </a:solidFill>
              </a:rPr>
              <a:t>用户可以在应用商店搜索“</a:t>
            </a:r>
            <a:r>
              <a:rPr lang="en-US" altLang="zh-CN" sz="2399" dirty="0" err="1">
                <a:solidFill>
                  <a:schemeClr val="tx2">
                    <a:lumMod val="75000"/>
                  </a:schemeClr>
                </a:solidFill>
              </a:rPr>
              <a:t>Coremail</a:t>
            </a:r>
            <a:r>
              <a:rPr lang="zh-CN" altLang="en-US" sz="2399" dirty="0">
                <a:solidFill>
                  <a:schemeClr val="tx2">
                    <a:lumMod val="75000"/>
                  </a:schemeClr>
                </a:solidFill>
              </a:rPr>
              <a:t>论客”，下载安装邮箱的手机</a:t>
            </a:r>
            <a:r>
              <a:rPr lang="en-US" altLang="zh-CN" sz="2399" dirty="0">
                <a:solidFill>
                  <a:schemeClr val="tx2">
                    <a:lumMod val="75000"/>
                  </a:schemeClr>
                </a:solidFill>
              </a:rPr>
              <a:t>APP</a:t>
            </a:r>
            <a:r>
              <a:rPr lang="zh-CN" altLang="en-US" sz="2399" dirty="0">
                <a:solidFill>
                  <a:schemeClr val="tx2">
                    <a:lumMod val="75000"/>
                  </a:schemeClr>
                </a:solidFill>
              </a:rPr>
              <a:t>，无需其他设置，直接输入账号、密码即可登录，收发邮件更加便捷。</a:t>
            </a:r>
            <a:endParaRPr lang="zh-CN" altLang="en-US" sz="1999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307</Words>
  <Application>Microsoft Office PowerPoint</Application>
  <PresentationFormat>宽屏</PresentationFormat>
  <Paragraphs>33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Microsoft JhengHei</vt:lpstr>
      <vt:lpstr>等线</vt:lpstr>
      <vt:lpstr>方正大黑简体</vt:lpstr>
      <vt:lpstr>黑体</vt:lpstr>
      <vt:lpstr>思源宋体 CN</vt:lpstr>
      <vt:lpstr>思源宋体 CN Heavy</vt:lpstr>
      <vt:lpstr>宋体</vt:lpstr>
      <vt:lpstr>微软雅黑</vt:lpstr>
      <vt:lpstr>Arial</vt:lpstr>
      <vt:lpstr>Calibri</vt:lpstr>
      <vt:lpstr>Calibri Light</vt:lpstr>
      <vt:lpstr>Ebrima</vt:lpstr>
      <vt:lpstr>Times New Roman</vt:lpstr>
      <vt:lpstr>Office 主题​​</vt:lpstr>
      <vt:lpstr>自定义设计方案</vt:lpstr>
      <vt:lpstr>PowerPoint 演示文稿</vt:lpstr>
      <vt:lpstr>校园网邮箱使用情况</vt:lpstr>
      <vt:lpstr>用户开户—教工在线注册</vt:lpstr>
      <vt:lpstr>用户开户—学生在线激活</vt:lpstr>
      <vt:lpstr>邮件收发—专用信纸</vt:lpstr>
      <vt:lpstr>邮件收发—组织通讯录</vt:lpstr>
      <vt:lpstr>个人网盘—教工2G，学生1G空间</vt:lpstr>
      <vt:lpstr>手机登录—微信企业号</vt:lpstr>
      <vt:lpstr>手机登录—Coremail论客</vt:lpstr>
      <vt:lpstr>电子邮件安全</vt:lpstr>
      <vt:lpstr>电子邮件安全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高志远</dc:creator>
  <cp:lastModifiedBy>hjl</cp:lastModifiedBy>
  <cp:revision>971</cp:revision>
  <cp:lastPrinted>2019-06-12T03:13:00Z</cp:lastPrinted>
  <dcterms:created xsi:type="dcterms:W3CDTF">2018-06-02T00:33:00Z</dcterms:created>
  <dcterms:modified xsi:type="dcterms:W3CDTF">2019-12-02T06:09:13Z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